
<file path=[Content_Types].xml><?xml version="1.0" encoding="utf-8"?>
<Types xmlns="http://schemas.openxmlformats.org/package/2006/content-types">
  <Default Extension="png" ContentType="image/png"/>
  <Default Extension="wma" ContentType="audio/x-ms-wma"/>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35" r:id="rId27"/>
    <p:sldId id="371" r:id="rId28"/>
    <p:sldId id="367" r:id="rId29"/>
    <p:sldId id="364" r:id="rId30"/>
    <p:sldId id="336" r:id="rId31"/>
    <p:sldId id="337" r:id="rId32"/>
    <p:sldId id="338" r:id="rId33"/>
    <p:sldId id="399" r:id="rId34"/>
    <p:sldId id="343" r:id="rId35"/>
    <p:sldId id="410" r:id="rId36"/>
    <p:sldId id="368" r:id="rId37"/>
    <p:sldId id="411" r:id="rId38"/>
    <p:sldId id="412" r:id="rId39"/>
    <p:sldId id="413" r:id="rId40"/>
    <p:sldId id="344" r:id="rId41"/>
    <p:sldId id="342" r:id="rId42"/>
    <p:sldId id="345" r:id="rId43"/>
    <p:sldId id="398" r:id="rId44"/>
    <p:sldId id="401" r:id="rId45"/>
    <p:sldId id="402" r:id="rId46"/>
    <p:sldId id="403" r:id="rId47"/>
    <p:sldId id="400" r:id="rId48"/>
    <p:sldId id="404" r:id="rId49"/>
    <p:sldId id="360" r:id="rId50"/>
    <p:sldId id="414" r:id="rId51"/>
    <p:sldId id="408" r:id="rId52"/>
    <p:sldId id="351" r:id="rId53"/>
    <p:sldId id="386" r:id="rId54"/>
    <p:sldId id="387" r:id="rId55"/>
    <p:sldId id="389" r:id="rId56"/>
    <p:sldId id="352" r:id="rId57"/>
    <p:sldId id="395" r:id="rId58"/>
    <p:sldId id="396" r:id="rId59"/>
    <p:sldId id="391" r:id="rId60"/>
    <p:sldId id="390" r:id="rId61"/>
    <p:sldId id="392" r:id="rId62"/>
    <p:sldId id="393" r:id="rId63"/>
    <p:sldId id="394" r:id="rId64"/>
    <p:sldId id="379" r:id="rId65"/>
    <p:sldId id="350" r:id="rId66"/>
    <p:sldId id="380" r:id="rId67"/>
    <p:sldId id="381" r:id="rId68"/>
    <p:sldId id="382" r:id="rId69"/>
    <p:sldId id="383" r:id="rId70"/>
    <p:sldId id="384" r:id="rId71"/>
    <p:sldId id="378" r:id="rId72"/>
    <p:sldId id="385" r:id="rId73"/>
    <p:sldId id="361" r:id="rId74"/>
    <p:sldId id="375" r:id="rId75"/>
    <p:sldId id="397" r:id="rId76"/>
    <p:sldId id="415" r:id="rId77"/>
    <p:sldId id="409"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varScale="1">
        <p:scale>
          <a:sx n="131" d="100"/>
          <a:sy n="131" d="100"/>
        </p:scale>
        <p:origin x="-348" y="-84"/>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110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1/14/2012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audio" Target="../media/media20.wma"/><Relationship Id="rId7" Type="http://schemas.openxmlformats.org/officeDocument/2006/relationships/image" Target="../media/image23.jpeg"/><Relationship Id="rId12" Type="http://schemas.openxmlformats.org/officeDocument/2006/relationships/image" Target="../media/image3.png"/><Relationship Id="rId2" Type="http://schemas.microsoft.com/office/2007/relationships/media" Target="../media/media20.wma"/><Relationship Id="rId1" Type="http://schemas.openxmlformats.org/officeDocument/2006/relationships/tags" Target="../tags/tag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slideLayout" Target="../slideLayouts/slideLayout2.xml"/><Relationship Id="rId9"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32.jpeg"/><Relationship Id="rId2" Type="http://schemas.openxmlformats.org/officeDocument/2006/relationships/audio" Target="../media/media22.wma"/><Relationship Id="rId1" Type="http://schemas.microsoft.com/office/2007/relationships/media" Target="../media/media22.wma"/><Relationship Id="rId6" Type="http://schemas.microsoft.com/office/2007/relationships/hdphoto" Target="../media/hdphoto1.wdp"/><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10.pn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3.pn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10.pn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10.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5" Type="http://schemas.openxmlformats.org/officeDocument/2006/relationships/image" Target="../media/image46.wmf"/><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9.wma"/><Relationship Id="rId1" Type="http://schemas.microsoft.com/office/2007/relationships/media" Target="../media/media49.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47.png"/><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50.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wma"/><Relationship Id="rId1" Type="http://schemas.microsoft.com/office/2007/relationships/media" Target="../media/media66.wma"/><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wma"/><Relationship Id="rId1" Type="http://schemas.microsoft.com/office/2007/relationships/media" Target="../media/media68.wma"/><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wma"/><Relationship Id="rId1" Type="http://schemas.microsoft.com/office/2007/relationships/media" Target="../media/media69.wma"/><Relationship Id="rId5" Type="http://schemas.openxmlformats.org/officeDocument/2006/relationships/image" Target="../media/image49.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50.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wma"/><Relationship Id="rId1" Type="http://schemas.microsoft.com/office/2007/relationships/media" Target="../media/media73.wma"/><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wma"/><Relationship Id="rId1" Type="http://schemas.microsoft.com/office/2007/relationships/media" Target="../media/media74.wma"/><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5.wma"/><Relationship Id="rId1" Type="http://schemas.microsoft.com/office/2007/relationships/media" Target="../media/media75.wma"/><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or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1"/>
    </mc:Choice>
    <mc:Fallback xmlns="">
      <p:transition spd="slow" advTm="17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2706"/>
    </mc:Choice>
    <mc:Fallback xmlns="">
      <p:transition spd="slow" advTm="20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564"/>
    </mc:Choice>
    <mc:Fallback xmlns="">
      <p:transition spd="slow" advTm="19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9192"/>
    </mc:Choice>
    <mc:Fallback xmlns="">
      <p:transition spd="slow" advTm="16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7633"/>
    </mc:Choice>
    <mc:Fallback xmlns="">
      <p:transition spd="slow" advTm="2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547"/>
    </mc:Choice>
    <mc:Fallback xmlns="">
      <p:transition spd="slow" advTm="14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175"/>
    </mc:Choice>
    <mc:Fallback xmlns="">
      <p:transition spd="slow" advTm="21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12"/>
    </mc:Choice>
    <mc:Fallback xmlns="">
      <p:transition spd="slow" advTm="18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686"/>
    </mc:Choice>
    <mc:Fallback xmlns="">
      <p:transition spd="slow" advTm="19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3250203"/>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80772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a:t>
            </a:r>
            <a:r>
              <a:rPr lang="en-US" dirty="0"/>
              <a:t>Supervisory Control and Data Acquisition (SCADA</a:t>
            </a:r>
            <a:r>
              <a:rPr lang="en-US" dirty="0" smtClean="0"/>
              <a:t>)</a:t>
            </a:r>
          </a:p>
          <a:p>
            <a:pPr marL="0" indent="0">
              <a:spcAft>
                <a:spcPts val="1200"/>
              </a:spcAft>
              <a:buNone/>
            </a:pPr>
            <a:r>
              <a:rPr lang="en-US" dirty="0" smtClean="0"/>
              <a:t> </a:t>
            </a: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8685331"/>
      </p:ext>
    </p:extLst>
  </p:cSld>
  <p:clrMapOvr>
    <a:masterClrMapping/>
  </p:clrMapOvr>
  <mc:AlternateContent xmlns:mc="http://schemas.openxmlformats.org/markup-compatibility/2006" xmlns:p14="http://schemas.microsoft.com/office/powerpoint/2010/main">
    <mc:Choice Requires="p14">
      <p:transition spd="slow" p14:dur="2000" advTm="629770"/>
    </mc:Choice>
    <mc:Fallback xmlns="">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015"/>
    </mc:Choice>
    <mc:Fallback xmlns="">
      <p:transition spd="slow" advTm="2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5622541"/>
      </p:ext>
    </p:extLst>
  </p:cSld>
  <p:clrMapOvr>
    <a:masterClrMapping/>
  </p:clrMapOvr>
  <mc:AlternateContent xmlns:mc="http://schemas.openxmlformats.org/markup-compatibility/2006" xmlns:p14="http://schemas.microsoft.com/office/powerpoint/2010/main">
    <mc:Choice Requires="p14">
      <p:transition spd="slow" p14:dur="2000" advTm="252269"/>
    </mc:Choice>
    <mc:Fallback xmlns="">
      <p:transition spd="slow" advTm="252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7032947"/>
      </p:ext>
    </p:extLst>
  </p:cSld>
  <p:clrMapOvr>
    <a:masterClrMapping/>
  </p:clrMapOvr>
  <mc:AlternateContent xmlns:mc="http://schemas.openxmlformats.org/markup-compatibility/2006" xmlns:p14="http://schemas.microsoft.com/office/powerpoint/2010/main">
    <mc:Choice Requires="p14">
      <p:transition spd="slow" p14:dur="2000" advTm="174306"/>
    </mc:Choice>
    <mc:Fallback xmlns="">
      <p:transition spd="slow" advTm="17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0161519"/>
      </p:ext>
    </p:extLst>
  </p:cSld>
  <p:clrMapOvr>
    <a:masterClrMapping/>
  </p:clrMapOvr>
  <mc:AlternateContent xmlns:mc="http://schemas.openxmlformats.org/markup-compatibility/2006" xmlns:p14="http://schemas.microsoft.com/office/powerpoint/2010/main">
    <mc:Choice Requires="p14">
      <p:transition spd="slow" p14:dur="2000" advTm="85189"/>
    </mc:Choice>
    <mc:Fallback xmlns="">
      <p:transition spd="slow" advTm="8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448"/>
    </mc:Choice>
    <mc:Fallback xmlns="">
      <p:transition spd="slow" advTm="11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393"/>
    </mc:Choice>
    <mc:Fallback xmlns="">
      <p:transition spd="slow" advTm="11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5478194"/>
      </p:ext>
    </p:extLst>
  </p:cSld>
  <p:clrMapOvr>
    <a:masterClrMapping/>
  </p:clrMapOvr>
  <mc:AlternateContent xmlns:mc="http://schemas.openxmlformats.org/markup-compatibility/2006" xmlns:p14="http://schemas.microsoft.com/office/powerpoint/2010/main">
    <mc:Choice Requires="p14">
      <p:transition spd="slow" p14:dur="2000" advTm="162584"/>
    </mc:Choice>
    <mc:Fallback xmlns="">
      <p:transition spd="slow" advTm="16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2094124"/>
      </p:ext>
    </p:extLst>
  </p:cSld>
  <p:clrMapOvr>
    <a:masterClrMapping/>
  </p:clrMapOvr>
  <mc:AlternateContent xmlns:mc="http://schemas.openxmlformats.org/markup-compatibility/2006" xmlns:p14="http://schemas.microsoft.com/office/powerpoint/2010/main">
    <mc:Choice Requires="p14">
      <p:transition spd="slow" p14:dur="2000" advTm="237283"/>
    </mc:Choice>
    <mc:Fallback xmlns="">
      <p:transition spd="slow" advTm="23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43627"/>
      </p:ext>
    </p:extLst>
  </p:cSld>
  <p:clrMapOvr>
    <a:masterClrMapping/>
  </p:clrMapOvr>
  <mc:AlternateContent xmlns:mc="http://schemas.openxmlformats.org/markup-compatibility/2006" xmlns:p14="http://schemas.microsoft.com/office/powerpoint/2010/main">
    <mc:Choice Requires="p14">
      <p:transition spd="slow" p14:dur="2000" advTm="90649"/>
    </mc:Choice>
    <mc:Fallback xmlns="">
      <p:transition spd="slow" advTm="9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2" name="Picture 2" descr="C:\PNNL Work\Current Projects\FOA-152 WSU\Photos\Unsorted\Centralia\16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763"/>
    </mc:Choice>
    <mc:Fallback xmlns="">
      <p:transition spd="slow" advTm="4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5230"/>
    </mc:Choice>
    <mc:Fallback xmlns="">
      <p:transition spd="slow" advTm="19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0891"/>
    </mc:Choice>
    <mc:Fallback xmlns="">
      <p:transition spd="slow" advTm="4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Versus 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704"/>
    </mc:Choice>
    <mc:Fallback xmlns="">
      <p:transition spd="slow" advTm="20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360"/>
    </mc:Choice>
    <mc:Fallback xmlns="">
      <p:transition spd="slow" advTm="7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in which the medium of data transmission is physical ‘wire’. </a:t>
            </a:r>
          </a:p>
          <a:p>
            <a:endParaRPr lang="en-US" sz="1400" dirty="0"/>
          </a:p>
          <a:p>
            <a:r>
              <a:rPr lang="en-US" sz="1400" dirty="0" smtClean="0"/>
              <a:t>A wire line network can have a number of topological structures.  Some of these include:</a:t>
            </a:r>
          </a:p>
          <a:p>
            <a:pPr lvl="1"/>
            <a:r>
              <a:rPr lang="en-US" sz="1200" dirty="0" smtClean="0"/>
              <a:t>Point to point networks: dedicated link between two endpoints</a:t>
            </a:r>
          </a:p>
          <a:p>
            <a:pPr lvl="1"/>
            <a:r>
              <a:rPr lang="en-US" sz="1200" dirty="0" smtClean="0"/>
              <a:t>Point to multipoint networks: link between one point and many on the other end.</a:t>
            </a:r>
          </a:p>
          <a:p>
            <a:pPr lvl="1"/>
            <a:r>
              <a:rPr lang="en-US" sz="1200" dirty="0" smtClean="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43857729"/>
      </p:ext>
    </p:extLst>
  </p:cSld>
  <p:clrMapOvr>
    <a:masterClrMapping/>
  </p:clrMapOvr>
  <mc:AlternateContent xmlns:mc="http://schemas.openxmlformats.org/markup-compatibility/2006" xmlns:p14="http://schemas.microsoft.com/office/powerpoint/2010/main">
    <mc:Choice Requires="p14">
      <p:transition spd="slow" p14:dur="2000" advTm="195055"/>
    </mc:Choice>
    <mc:Fallback xmlns="">
      <p:transition spd="slow" advTm="19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13237553"/>
      </p:ext>
    </p:extLst>
  </p:cSld>
  <p:clrMapOvr>
    <a:masterClrMapping/>
  </p:clrMapOvr>
  <mc:AlternateContent xmlns:mc="http://schemas.openxmlformats.org/markup-compatibility/2006" xmlns:p14="http://schemas.microsoft.com/office/powerpoint/2010/main">
    <mc:Choice Requires="p14">
      <p:transition spd="slow" p14:dur="2000" advTm="219403"/>
    </mc:Choice>
    <mc:Fallback xmlns="">
      <p:transition spd="slow" advTm="21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133686"/>
    </mc:Choice>
    <mc:Fallback xmlns="">
      <p:transition spd="slow" advTm="13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99678"/>
    </mc:Choice>
    <mc:Fallback xmlns="">
      <p:transition spd="slow" advTm="9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82035439"/>
      </p:ext>
    </p:extLst>
  </p:cSld>
  <p:clrMapOvr>
    <a:masterClrMapping/>
  </p:clrMapOvr>
  <mc:AlternateContent xmlns:mc="http://schemas.openxmlformats.org/markup-compatibility/2006" xmlns:p14="http://schemas.microsoft.com/office/powerpoint/2010/main">
    <mc:Choice Requires="p14">
      <p:transition spd="slow" p14:dur="2000" advTm="176813"/>
    </mc:Choice>
    <mc:Fallback xmlns="">
      <p:transition spd="slow" advTm="17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7295"/>
    </mc:Choice>
    <mc:Fallback xmlns="">
      <p:transition spd="slow" advTm="28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both physical and cyber)</a:t>
            </a:r>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778"/>
    </mc:Choice>
    <mc:Fallback xmlns="">
      <p:transition spd="slow" advTm="13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of 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cSld>
  <p:clrMapOvr>
    <a:masterClrMapping/>
  </p:clrMapOvr>
  <mc:AlternateContent xmlns:mc="http://schemas.openxmlformats.org/markup-compatibility/2006" xmlns:p14="http://schemas.microsoft.com/office/powerpoint/2010/main">
    <mc:Choice Requires="p14">
      <p:transition spd="slow" p14:dur="2000" advTm="50482"/>
    </mc:Choice>
    <mc:Fallback xmlns="">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  This is the most 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959"/>
    </mc:Choice>
    <mc:Fallback xmlns="">
      <p:transition spd="slow" advTm="8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system must interface with all of the IEDs in the substation.</a:t>
            </a:r>
          </a:p>
          <a:p>
            <a:endParaRPr lang="en-US" dirty="0" smtClean="0"/>
          </a:p>
          <a:p>
            <a:r>
              <a:rPr lang="en-US" dirty="0" smtClean="0"/>
              <a:t>The data from all the IEDs must be sent to the utility enterprise system to populate the data warehouse or be sent to an appropriate location for storage.</a:t>
            </a:r>
          </a:p>
          <a:p>
            <a:endParaRPr lang="en-US" dirty="0" smtClean="0"/>
          </a:p>
          <a:p>
            <a:r>
              <a:rPr lang="en-US" dirty="0" smtClean="0"/>
              <a:t>The system must isolate supplier proprietary functionality by providing a generic interface to the IEDs.</a:t>
            </a:r>
          </a:p>
          <a:p>
            <a:endParaRPr lang="en-US" dirty="0" smtClean="0"/>
          </a:p>
          <a:p>
            <a:r>
              <a:rPr lang="en-US" dirty="0" smtClean="0"/>
              <a:t>The system should be updated with a report-by-exception scheme, where status-point changes and analog-point changes are reported only when they exceed their significant dead band.</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9608"/>
    </mc:Choice>
    <mc:Fallback xmlns="">
      <p:transition spd="slow" advTm="31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09"/>
    </mc:Choice>
    <mc:Fallback xmlns="">
      <p:transition spd="slow" advTm="8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56"/>
    </mc:Choice>
    <mc:Fallback xmlns="">
      <p:transition spd="slow" advTm="10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473"/>
    </mc:Choice>
    <mc:Fallback xmlns="">
      <p:transition spd="slow" advTm="114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a:t>
            </a:r>
            <a:r>
              <a:rPr lang="en-US" dirty="0" smtClean="0"/>
              <a:t>Host </a:t>
            </a:r>
            <a:r>
              <a:rPr lang="en-US" dirty="0"/>
              <a:t>P</a:t>
            </a:r>
            <a:r>
              <a:rPr lang="en-US" dirty="0" smtClean="0"/>
              <a:t>rocessor</a:t>
            </a:r>
            <a:endParaRPr lang="en-US" dirty="0"/>
          </a:p>
        </p:txBody>
      </p:sp>
      <p:sp>
        <p:nvSpPr>
          <p:cNvPr id="3" name="Content Placeholder 2"/>
          <p:cNvSpPr>
            <a:spLocks noGrp="1"/>
          </p:cNvSpPr>
          <p:nvPr>
            <p:ph idx="1"/>
          </p:nvPr>
        </p:nvSpPr>
        <p:spPr/>
        <p:txBody>
          <a:bodyPr>
            <a:normAutofit/>
          </a:bodyPr>
          <a:lstStyle/>
          <a:p>
            <a:r>
              <a:rPr lang="en-US" sz="2000" dirty="0" smtClean="0"/>
              <a:t>The substation host processor should be based on industry standards and strong networking ability, such as Ethernet, TCP/IP, UNIX, Windows 2000 or XP, Linux, etc.</a:t>
            </a:r>
          </a:p>
          <a:p>
            <a:endParaRPr lang="en-US" sz="2000" dirty="0" smtClean="0"/>
          </a:p>
          <a:p>
            <a:r>
              <a:rPr lang="en-US" sz="2000" dirty="0" smtClean="0"/>
              <a:t>It should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should be supported.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9832"/>
    </mc:Choice>
    <mc:Fallback xmlns="">
      <p:transition spd="slow" advTm="10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should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213"/>
    </mc:Choice>
    <mc:Fallback xmlns="">
      <p:transition spd="slow" advTm="6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3: </a:t>
            </a:r>
            <a:r>
              <a:rPr lang="en-US" dirty="0"/>
              <a:t>Supervisory Control and Data Acquisition (SCADA)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3446849"/>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6280"/>
    </mc:Choice>
    <mc:Fallback xmlns="">
      <p:transition spd="slow" advTm="38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Supervisory Control and Data Acquisition (SCADA)</a:t>
            </a:r>
            <a:endParaRPr lang="en-US" sz="3200" dirty="0"/>
          </a:p>
        </p:txBody>
      </p:sp>
      <p:sp>
        <p:nvSpPr>
          <p:cNvPr id="3" name="Content Placeholder 2"/>
          <p:cNvSpPr>
            <a:spLocks noGrp="1"/>
          </p:cNvSpPr>
          <p:nvPr>
            <p:ph idx="1"/>
          </p:nvPr>
        </p:nvSpPr>
        <p:spPr/>
        <p:txBody>
          <a:bodyPr>
            <a:noAutofit/>
          </a:bodyPr>
          <a:lstStyle/>
          <a:p>
            <a:r>
              <a:rPr lang="en-US" sz="2000" dirty="0" smtClean="0"/>
              <a:t>In order for a substation automation scheme to be effective there must be an operational communications systems over which data can be transmitted, and over which control signals can be passed. </a:t>
            </a:r>
          </a:p>
          <a:p>
            <a:endParaRPr lang="en-US" sz="2000" dirty="0"/>
          </a:p>
          <a:p>
            <a:r>
              <a:rPr lang="en-US" sz="2000" dirty="0" smtClean="0"/>
              <a:t>For electric power systems SCADA is the system that is responsible for the acquisition of data and the transmission of control signals.</a:t>
            </a:r>
          </a:p>
          <a:p>
            <a:endParaRPr lang="en-US" sz="2000" dirty="0"/>
          </a:p>
          <a:p>
            <a:r>
              <a:rPr lang="en-US" sz="2000" dirty="0" smtClean="0"/>
              <a:t>The specific implementation of a SCADA system will vary depending on the specific communication medium, or mediums, and the operating protocol.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7787113"/>
      </p:ext>
    </p:extLst>
  </p:cSld>
  <p:clrMapOvr>
    <a:masterClrMapping/>
  </p:clrMapOvr>
  <mc:AlternateContent xmlns:mc="http://schemas.openxmlformats.org/markup-compatibility/2006" xmlns:p14="http://schemas.microsoft.com/office/powerpoint/2010/main">
    <mc:Choice Requires="p14">
      <p:transition spd="slow" p14:dur="2000" advTm="79498"/>
    </mc:Choice>
    <mc:Fallback xmlns="">
      <p:transition spd="slow" advTm="7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1089765"/>
      </p:ext>
    </p:extLst>
  </p:cSld>
  <p:clrMapOvr>
    <a:masterClrMapping/>
  </p:clrMapOvr>
  <mc:AlternateContent xmlns:mc="http://schemas.openxmlformats.org/markup-compatibility/2006" xmlns:p14="http://schemas.microsoft.com/office/powerpoint/2010/main">
    <mc:Choice Requires="p14">
      <p:transition spd="slow" p14:dur="2000" advTm="70340"/>
    </mc:Choice>
    <mc:Fallback xmlns="">
      <p:transition spd="slow" advTm="70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Radio Data Information Service (ARDIS)</a:t>
            </a:r>
          </a:p>
        </p:txBody>
      </p:sp>
      <p:sp>
        <p:nvSpPr>
          <p:cNvPr id="3" name="Content Placeholder 2"/>
          <p:cNvSpPr>
            <a:spLocks noGrp="1"/>
          </p:cNvSpPr>
          <p:nvPr>
            <p:ph idx="1"/>
          </p:nvPr>
        </p:nvSpPr>
        <p:spPr/>
        <p:txBody>
          <a:bodyPr>
            <a:normAutofit fontScale="92500" lnSpcReduction="10000"/>
          </a:bodyPr>
          <a:lstStyle/>
          <a:p>
            <a:pPr marL="227013" lvl="1" indent="-227013"/>
            <a:r>
              <a:rPr lang="en-US" sz="2200" dirty="0" smtClean="0"/>
              <a:t>Originally developed jointly by Motorola and IBM in early 1980’s.</a:t>
            </a:r>
          </a:p>
          <a:p>
            <a:pPr marL="227013" lvl="1" indent="-227013"/>
            <a:endParaRPr lang="en-US" sz="2200" dirty="0" smtClean="0"/>
          </a:p>
          <a:p>
            <a:pPr marL="227013" lvl="1" indent="-227013"/>
            <a:r>
              <a:rPr lang="en-US" sz="2200" dirty="0" smtClean="0"/>
              <a:t>ARDIS is optimized for short message applications that are relatively insensitive to the transmission delay.</a:t>
            </a:r>
          </a:p>
          <a:p>
            <a:pPr marL="227013" lvl="1" indent="-227013"/>
            <a:endParaRPr lang="en-US" sz="2200" dirty="0" smtClean="0"/>
          </a:p>
          <a:p>
            <a:pPr marL="227013" lvl="1" indent="-227013"/>
            <a:r>
              <a:rPr lang="en-US" sz="2200" dirty="0" smtClean="0"/>
              <a:t>ARDIS uses connection oriented protocols well suited for host/terminal applications.</a:t>
            </a:r>
          </a:p>
          <a:p>
            <a:pPr marL="227013" lvl="1" indent="-227013"/>
            <a:endParaRPr lang="en-US" sz="2200" dirty="0" smtClean="0"/>
          </a:p>
          <a:p>
            <a:pPr marL="227013" lvl="1" indent="-227013"/>
            <a:r>
              <a:rPr lang="en-US" sz="2200" dirty="0" smtClean="0"/>
              <a:t>As a radio based service, ARDIS can be expected to be immune to most of the Electromagnetic Compatibility (EMC) issues associated with substations.</a:t>
            </a:r>
          </a:p>
          <a:p>
            <a:pPr marL="227013" lvl="1" indent="-227013"/>
            <a:endParaRPr lang="en-US" sz="2200" dirty="0" smtClean="0"/>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49"/>
    </mc:Choice>
    <mc:Fallback xmlns="">
      <p:transition spd="slow" advTm="5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Plain Old Telephone Service (POTS)</a:t>
            </a:r>
          </a:p>
        </p:txBody>
      </p:sp>
      <p:sp>
        <p:nvSpPr>
          <p:cNvPr id="3" name="Content Placeholder 2"/>
          <p:cNvSpPr>
            <a:spLocks noGrp="1"/>
          </p:cNvSpPr>
          <p:nvPr>
            <p:ph idx="1"/>
          </p:nvPr>
        </p:nvSpPr>
        <p:spPr/>
        <p:txBody>
          <a:bodyPr>
            <a:normAutofit fontScale="92500" lnSpcReduction="10000"/>
          </a:bodyPr>
          <a:lstStyle/>
          <a:p>
            <a:r>
              <a:rPr lang="en-US" sz="2200" dirty="0" smtClean="0"/>
              <a:t>Standard 2-wire analog telephone lines are known as plain old telephone service (POTS) in the telecommunication industry.</a:t>
            </a:r>
          </a:p>
          <a:p>
            <a:endParaRPr lang="en-US" sz="2200" dirty="0" smtClean="0"/>
          </a:p>
          <a:p>
            <a:r>
              <a:rPr lang="en-US" sz="2200" dirty="0" smtClean="0"/>
              <a:t>Probably the most economical way to communicate with remote locations in situations where only occasional data transfer is required.</a:t>
            </a:r>
          </a:p>
          <a:p>
            <a:endParaRPr lang="en-US" sz="2200" dirty="0" smtClean="0"/>
          </a:p>
          <a:p>
            <a:r>
              <a:rPr lang="en-US" sz="2200" dirty="0" smtClean="0"/>
              <a:t>Installation of a dial-up modem is very straight forward and there are plenty of off-the shelf components are available, giving users plenty of options.</a:t>
            </a:r>
          </a:p>
          <a:p>
            <a:endParaRPr lang="en-US" sz="2200" dirty="0" smtClean="0"/>
          </a:p>
          <a:p>
            <a:r>
              <a:rPr lang="en-US" sz="2200" dirty="0" smtClean="0"/>
              <a:t>Not suitable for transferring large amounts of data since the data rates for modems are limited to 33kbps and below.</a:t>
            </a:r>
          </a:p>
          <a:p>
            <a:endParaRPr lang="en-US" sz="2200" dirty="0" smtClean="0"/>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336"/>
    </mc:Choice>
    <mc:Fallback xmlns="">
      <p:transition spd="slow" advTm="6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292"/>
    </mc:Choice>
    <mc:Fallback xmlns="">
      <p:transition spd="slow" advTm="10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Digital Packet Data (CDPD)</a:t>
            </a:r>
          </a:p>
        </p:txBody>
      </p:sp>
      <p:sp>
        <p:nvSpPr>
          <p:cNvPr id="3" name="Content Placeholder 2"/>
          <p:cNvSpPr>
            <a:spLocks noGrp="1"/>
          </p:cNvSpPr>
          <p:nvPr>
            <p:ph idx="1"/>
          </p:nvPr>
        </p:nvSpPr>
        <p:spPr/>
        <p:txBody>
          <a:bodyPr>
            <a:normAutofit fontScale="92500" lnSpcReduction="20000"/>
          </a:bodyPr>
          <a:lstStyle/>
          <a:p>
            <a:r>
              <a:rPr lang="en-US" sz="2400" dirty="0" smtClean="0"/>
              <a:t>In addition to regular wireless telephone service, some cellular service providers offer a service known as CDPD. </a:t>
            </a:r>
          </a:p>
          <a:p>
            <a:endParaRPr lang="en-US" dirty="0"/>
          </a:p>
          <a:p>
            <a:r>
              <a:rPr lang="en-US" sz="2400" dirty="0" smtClean="0"/>
              <a:t>CDPD is internet based technology (TCP/IP) that allows the transmission of data on idle cellular channels.</a:t>
            </a:r>
          </a:p>
          <a:p>
            <a:endParaRPr lang="en-US" sz="2400" dirty="0" smtClean="0"/>
          </a:p>
          <a:p>
            <a:r>
              <a:rPr lang="en-US" sz="2400" dirty="0" smtClean="0"/>
              <a:t>Requires the use of special CDPD radios.</a:t>
            </a:r>
          </a:p>
          <a:p>
            <a:endParaRPr lang="en-US" sz="2400" dirty="0" smtClean="0"/>
          </a:p>
          <a:p>
            <a:r>
              <a:rPr lang="en-US" sz="2400" dirty="0" smtClean="0"/>
              <a:t>The service is best suited for applications that send bursts of data on an occasional basis, as it is priced on a per-kilobyte basis.</a:t>
            </a:r>
          </a:p>
          <a:p>
            <a:endParaRPr lang="en-US" sz="2400" dirty="0" smtClean="0"/>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93"/>
    </mc:Choice>
    <mc:Fallback xmlns="">
      <p:transition spd="slow" advTm="101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a:t>
            </a:r>
            <a:r>
              <a:rPr lang="en-US" dirty="0" smtClean="0"/>
              <a:t>Lines: </a:t>
            </a:r>
            <a:r>
              <a:rPr lang="en-US" dirty="0"/>
              <a:t>leased and dial-up</a:t>
            </a:r>
          </a:p>
        </p:txBody>
      </p:sp>
      <p:sp>
        <p:nvSpPr>
          <p:cNvPr id="3" name="Content Placeholder 2"/>
          <p:cNvSpPr>
            <a:spLocks noGrp="1"/>
          </p:cNvSpPr>
          <p:nvPr>
            <p:ph idx="1"/>
          </p:nvPr>
        </p:nvSpPr>
        <p:spPr/>
        <p:txBody>
          <a:bodyPr>
            <a:normAutofit/>
          </a:bodyPr>
          <a:lstStyle/>
          <a:p>
            <a:r>
              <a:rPr lang="en-US" sz="2000" dirty="0" smtClean="0"/>
              <a:t>Useful where POTS line is acceptable but continuous access to the substation is desired.</a:t>
            </a:r>
          </a:p>
          <a:p>
            <a:endParaRPr lang="en-US" sz="2000" dirty="0" smtClean="0"/>
          </a:p>
          <a:p>
            <a:r>
              <a:rPr lang="en-US" sz="2000" dirty="0" smtClean="0"/>
              <a:t>Dedicated lines or leased private voice–grade lines with standard 3-kHz voice bandwidth that can be provided by telephone company.</a:t>
            </a:r>
          </a:p>
          <a:p>
            <a:endParaRPr lang="en-US" sz="2000" dirty="0" smtClean="0"/>
          </a:p>
          <a:p>
            <a:r>
              <a:rPr lang="en-US" sz="2000" dirty="0" smtClean="0"/>
              <a:t>There are some security issues for all telephone circuits in that they can be easily tapped in an obtrusive manner which makes them vulnerable to security attacks.</a:t>
            </a:r>
          </a:p>
          <a:p>
            <a:endParaRPr lang="en-US" sz="2000" dirty="0" smtClean="0"/>
          </a:p>
          <a:p>
            <a:r>
              <a:rPr lang="en-US" sz="2000" dirty="0" smtClean="0"/>
              <a:t>Some security measures can be enabled such as sign-on passwords with a dial-back modem or physical layer encryption.</a:t>
            </a:r>
          </a:p>
          <a:p>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71"/>
    </mc:Choice>
    <mc:Fallback xmlns="">
      <p:transition spd="slow" advTm="50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Microwave Radio</a:t>
            </a:r>
          </a:p>
        </p:txBody>
      </p:sp>
      <p:sp>
        <p:nvSpPr>
          <p:cNvPr id="3" name="Content Placeholder 2"/>
          <p:cNvSpPr>
            <a:spLocks noGrp="1"/>
          </p:cNvSpPr>
          <p:nvPr>
            <p:ph idx="1"/>
          </p:nvPr>
        </p:nvSpPr>
        <p:spPr/>
        <p:txBody>
          <a:bodyPr>
            <a:normAutofit fontScale="92500" lnSpcReduction="20000"/>
          </a:bodyPr>
          <a:lstStyle/>
          <a:p>
            <a:r>
              <a:rPr lang="en-US" sz="2400" dirty="0" smtClean="0"/>
              <a:t>Some utilities have built their own networks by utilizing a high-capacity microwave radio system. These systems are owned and operated by the utility. </a:t>
            </a:r>
          </a:p>
          <a:p>
            <a:endParaRPr lang="en-US" sz="2400" dirty="0" smtClean="0"/>
          </a:p>
          <a:p>
            <a:r>
              <a:rPr lang="en-US" sz="2400" dirty="0" smtClean="0"/>
              <a:t>Depending on the radio types used, data can be transmit anywhere from 1.5 Mbps (24 voice channels) to hundreds of Mbps (thousands of voice channels).</a:t>
            </a:r>
          </a:p>
          <a:p>
            <a:endParaRPr lang="en-US" sz="2400" dirty="0" smtClean="0"/>
          </a:p>
          <a:p>
            <a:r>
              <a:rPr lang="en-US" sz="2400" dirty="0" smtClean="0"/>
              <a:t>The cost of ownership of a microwave system, however, can be quite high.</a:t>
            </a:r>
          </a:p>
          <a:p>
            <a:endParaRPr lang="en-US" sz="2400" dirty="0" smtClean="0"/>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644"/>
    </mc:Choice>
    <mc:Fallback xmlns="">
      <p:transition spd="slow" advTm="9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Address Systems (MAS) </a:t>
            </a:r>
          </a:p>
        </p:txBody>
      </p:sp>
      <p:sp>
        <p:nvSpPr>
          <p:cNvPr id="3" name="Content Placeholder 2"/>
          <p:cNvSpPr>
            <a:spLocks noGrp="1"/>
          </p:cNvSpPr>
          <p:nvPr>
            <p:ph idx="1"/>
          </p:nvPr>
        </p:nvSpPr>
        <p:spPr/>
        <p:txBody>
          <a:bodyPr>
            <a:normAutofit fontScale="77500" lnSpcReduction="20000"/>
          </a:bodyPr>
          <a:lstStyle/>
          <a:p>
            <a:r>
              <a:rPr lang="en-US" sz="2600" dirty="0" smtClean="0"/>
              <a:t>Multiple Address Systems (MAS) are 900 MHz radio systems designed for SCADA applications.</a:t>
            </a:r>
          </a:p>
          <a:p>
            <a:endParaRPr lang="en-US" sz="2600" dirty="0" smtClean="0"/>
          </a:p>
          <a:p>
            <a:r>
              <a:rPr lang="en-US" sz="2600" dirty="0" smtClean="0"/>
              <a:t>They operate in a point-to-multipoint mode where a “master” radio station polls “slave” radios located at the substations.</a:t>
            </a:r>
          </a:p>
          <a:p>
            <a:endParaRPr lang="en-US" sz="2600" dirty="0" smtClean="0"/>
          </a:p>
          <a:p>
            <a:r>
              <a:rPr lang="en-US" sz="2600" dirty="0" smtClean="0"/>
              <a:t>MAS stations typically operate at 9.6 kbps and do not require twisted pair circuits in the substation.</a:t>
            </a:r>
          </a:p>
          <a:p>
            <a:endParaRPr lang="en-US" sz="2600" dirty="0" smtClean="0"/>
          </a:p>
          <a:p>
            <a:r>
              <a:rPr lang="en-US" sz="2600" dirty="0" smtClean="0"/>
              <a:t>Slow MAS speed limits the number of polls that can be performed per minute, meaning a utility must limit the number of substations its serving with a single MAS.</a:t>
            </a:r>
          </a:p>
          <a:p>
            <a:endParaRPr lang="en-US" sz="2600" dirty="0" smtClean="0"/>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10097"/>
    </mc:Choice>
    <mc:Fallback xmlns="">
      <p:transition spd="slow" advTm="11009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Small Aperture Terminal </a:t>
            </a:r>
            <a:r>
              <a:rPr lang="en-US" dirty="0" smtClean="0"/>
              <a:t>Satellite (</a:t>
            </a:r>
            <a:r>
              <a:rPr lang="en-US" dirty="0"/>
              <a:t>VSAT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VSAT services are specifically tailored towards SCADA applications.</a:t>
            </a:r>
          </a:p>
          <a:p>
            <a:endParaRPr lang="en-US" sz="2400" dirty="0" smtClean="0"/>
          </a:p>
          <a:p>
            <a:r>
              <a:rPr lang="en-US" sz="2400" dirty="0" smtClean="0"/>
              <a:t>These services utilize a dish approximately 18-24 inches in diameter and are offered by service providers who handle issues such as collection of data and leasing of satellite time.</a:t>
            </a:r>
          </a:p>
          <a:p>
            <a:endParaRPr lang="en-US" sz="2400" dirty="0" smtClean="0"/>
          </a:p>
          <a:p>
            <a:r>
              <a:rPr lang="en-US" sz="2400" dirty="0" smtClean="0"/>
              <a:t>VSAT systems are especially suited for remote locations that would require expensive leased lines or are otherwise unreachable.</a:t>
            </a:r>
          </a:p>
          <a:p>
            <a:endParaRPr lang="en-US" sz="2400" dirty="0" smtClean="0"/>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422"/>
    </mc:Choice>
    <mc:Fallback xmlns="">
      <p:transition spd="slow" advTm="7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3382399"/>
      </p:ext>
    </p:extLst>
  </p:cSld>
  <p:clrMapOvr>
    <a:masterClrMapping/>
  </p:clrMapOvr>
  <mc:AlternateContent xmlns:mc="http://schemas.openxmlformats.org/markup-compatibility/2006" xmlns:p14="http://schemas.microsoft.com/office/powerpoint/2010/main">
    <mc:Choice Requires="p14">
      <p:transition spd="slow" p14:dur="2000" advTm="177734"/>
    </mc:Choice>
    <mc:Fallback xmlns="">
      <p:transition spd="slow" advTm="177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Land-Mobile Two-Way Radio</a:t>
            </a:r>
          </a:p>
        </p:txBody>
      </p:sp>
      <p:sp>
        <p:nvSpPr>
          <p:cNvPr id="3" name="Content Placeholder 2"/>
          <p:cNvSpPr>
            <a:spLocks noGrp="1"/>
          </p:cNvSpPr>
          <p:nvPr>
            <p:ph idx="1"/>
          </p:nvPr>
        </p:nvSpPr>
        <p:spPr/>
        <p:txBody>
          <a:bodyPr>
            <a:normAutofit fontScale="85000" lnSpcReduction="20000"/>
          </a:bodyPr>
          <a:lstStyle/>
          <a:p>
            <a:r>
              <a:rPr lang="en-US" dirty="0" smtClean="0"/>
              <a:t>For applications that transmit small amounts of data, traditional two-way radio systems may be able to support communication.</a:t>
            </a:r>
          </a:p>
          <a:p>
            <a:endParaRPr lang="en-US" dirty="0" smtClean="0"/>
          </a:p>
          <a:p>
            <a:r>
              <a:rPr lang="en-US" dirty="0" smtClean="0"/>
              <a:t>Applications suited for two-way radio include report-by-exception alarms (i.e., simple contact closures) or simple telemetry such as the report of a river level every minute or two.</a:t>
            </a:r>
          </a:p>
          <a:p>
            <a:endParaRPr lang="en-US" dirty="0" smtClean="0"/>
          </a:p>
          <a:p>
            <a:r>
              <a:rPr lang="en-US" dirty="0" smtClean="0"/>
              <a:t>The biggest drawback to two-way radio is its relatively low speed and short range.</a:t>
            </a:r>
          </a:p>
          <a:p>
            <a:endParaRPr lang="en-US" dirty="0" smtClean="0"/>
          </a:p>
          <a:p>
            <a:r>
              <a:rPr lang="en-US" dirty="0" smtClean="0"/>
              <a:t>Data rates are usually 9.6 kbps or less, although some dedicated links can run as fast as 19.2 kbps.</a:t>
            </a:r>
          </a:p>
          <a:p>
            <a:endParaRPr lang="en-US" dirty="0" smtClean="0"/>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892"/>
    </mc:Choice>
    <mc:Fallback xmlns="">
      <p:transition spd="slow" advTm="7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sp>
        <p:nvSpPr>
          <p:cNvPr id="3" name="Content Placeholder 2"/>
          <p:cNvSpPr>
            <a:spLocks noGrp="1"/>
          </p:cNvSpPr>
          <p:nvPr>
            <p:ph idx="1"/>
          </p:nvPr>
        </p:nvSpPr>
        <p:spPr/>
        <p:txBody>
          <a:bodyPr>
            <a:noAutofit/>
          </a:bodyPr>
          <a:lstStyle/>
          <a:p>
            <a:r>
              <a:rPr lang="en-US" sz="1700" dirty="0" smtClean="0"/>
              <a:t>This is the most versatile technology for substation communication.</a:t>
            </a:r>
          </a:p>
          <a:p>
            <a:endParaRPr lang="en-US" sz="1700" dirty="0" smtClean="0"/>
          </a:p>
          <a:p>
            <a:r>
              <a:rPr lang="en-US" sz="1700" dirty="0" smtClean="0"/>
              <a:t>Optical fiber have the capability of operating at extremely high data rates. </a:t>
            </a:r>
          </a:p>
          <a:p>
            <a:endParaRPr lang="en-US" sz="1700" dirty="0" smtClean="0"/>
          </a:p>
          <a:p>
            <a:r>
              <a:rPr lang="en-US" sz="1700" dirty="0" smtClean="0"/>
              <a:t>A wide variety of applications (not only telecommunications but also protective relaying and measurement systems) have been adapted to work over optical media.</a:t>
            </a:r>
          </a:p>
          <a:p>
            <a:endParaRPr lang="en-US" sz="1700" dirty="0" smtClean="0"/>
          </a:p>
          <a:p>
            <a:r>
              <a:rPr lang="en-US" sz="1700" dirty="0" smtClean="0"/>
              <a:t>Optical Fiber does not conduct electricity and hence its very safe from GPR perspective.</a:t>
            </a:r>
          </a:p>
          <a:p>
            <a:endParaRPr lang="en-US" sz="1700" dirty="0" smtClean="0"/>
          </a:p>
          <a:p>
            <a:r>
              <a:rPr lang="en-US" sz="1700" dirty="0" smtClean="0"/>
              <a:t>Fiber optic systems can be obtained that can transfer data anywhere from 1.5 Mbps (24 voice channels) to almost 10 </a:t>
            </a:r>
            <a:r>
              <a:rPr lang="en-US" sz="1700" dirty="0" err="1" smtClean="0"/>
              <a:t>Gbps</a:t>
            </a:r>
            <a:r>
              <a:rPr lang="en-US" sz="1700" dirty="0" smtClean="0"/>
              <a:t> (well over 100,000 voice channels).</a:t>
            </a:r>
          </a:p>
          <a:p>
            <a:endParaRPr lang="en-US" sz="1700" dirty="0" smtClean="0"/>
          </a:p>
          <a:p>
            <a:r>
              <a:rPr lang="en-US" sz="1700" dirty="0" smtClean="0"/>
              <a:t>The fiber optic cable itself is quite expensive to install but the enormous capacity makes it possible for utilities to share capacity with outside parties, which helps recover the cost of installation.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623"/>
    </mc:Choice>
    <mc:Fallback xmlns="">
      <p:transition spd="slow" advTm="8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Power-Line Carrier (PLC)</a:t>
            </a:r>
          </a:p>
        </p:txBody>
      </p:sp>
      <p:sp>
        <p:nvSpPr>
          <p:cNvPr id="3" name="Content Placeholder 2"/>
          <p:cNvSpPr>
            <a:spLocks noGrp="1"/>
          </p:cNvSpPr>
          <p:nvPr>
            <p:ph idx="1"/>
          </p:nvPr>
        </p:nvSpPr>
        <p:spPr/>
        <p:txBody>
          <a:bodyPr>
            <a:normAutofit fontScale="92500"/>
          </a:bodyPr>
          <a:lstStyle/>
          <a:p>
            <a:r>
              <a:rPr lang="en-US" sz="2200" dirty="0" smtClean="0"/>
              <a:t>PLC systems operating on a narrow channels between 30 and 500kHz are frequently used for high-voltage line protective relaying applications.</a:t>
            </a:r>
          </a:p>
          <a:p>
            <a:endParaRPr lang="en-US" sz="2200" dirty="0" smtClean="0"/>
          </a:p>
          <a:p>
            <a:r>
              <a:rPr lang="en-US" sz="2200" dirty="0" smtClean="0"/>
              <a:t>Typically one station sends a signal to trip a relay in another station by using simple one-bit messages using either an amplitude or frequency shift keying.</a:t>
            </a:r>
          </a:p>
          <a:p>
            <a:endParaRPr lang="en-US" sz="2200" dirty="0" smtClean="0"/>
          </a:p>
          <a:p>
            <a:r>
              <a:rPr lang="en-US" sz="2200" dirty="0" smtClean="0"/>
              <a:t>Some PLC systems have also been developed for specialized distribution feeder applications such as remote meter reading and distribution automation.</a:t>
            </a:r>
          </a:p>
          <a:p>
            <a:endParaRPr lang="en-US" sz="2200" dirty="0" smtClean="0"/>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3933"/>
    </mc:Choice>
    <mc:Fallback xmlns="">
      <p:transition spd="slow" advTm="113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8" name="Content Placeholder 7"/>
          <p:cNvSpPr>
            <a:spLocks noGrp="1"/>
          </p:cNvSpPr>
          <p:nvPr>
            <p:ph sz="half" idx="1"/>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136421"/>
            <a:ext cx="4038600" cy="345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54"/>
    </mc:Choice>
    <mc:Fallback xmlns="">
      <p:transition spd="slow" advTm="3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it 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This is the dominant application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898"/>
    </mc:Choice>
    <mc:Fallback xmlns="">
      <p:transition spd="slow" advTm="7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400" dirty="0"/>
              <a:t>This is the dominant application in </a:t>
            </a:r>
            <a:r>
              <a:rPr lang="en-US" sz="2200" dirty="0" smtClean="0"/>
              <a:t>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793"/>
    </mc:Choice>
    <mc:Fallback xmlns="">
      <p:transition spd="slow" advTm="6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fontScale="92500" lnSpcReduction="20000"/>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By the early 1980’s there was interest in the development of an open source SCADA protocol.</a:t>
            </a:r>
          </a:p>
          <a:p>
            <a:pPr marL="174625" lvl="1" indent="-174625" algn="just"/>
            <a:endParaRPr lang="en-US" dirty="0" smtClean="0"/>
          </a:p>
          <a:p>
            <a:pPr marL="174625" lvl="1" indent="-174625" algn="just"/>
            <a:r>
              <a:rPr lang="en-US" dirty="0" smtClean="0"/>
              <a:t>UCA 1.0 </a:t>
            </a:r>
            <a:r>
              <a:rPr lang="en-US" dirty="0"/>
              <a:t>arose from the need for common communication across the utility enterprise.</a:t>
            </a:r>
          </a:p>
          <a:p>
            <a:pPr marL="174625" lvl="1" indent="-174625" algn="just"/>
            <a:endParaRPr lang="en-US" dirty="0"/>
          </a:p>
          <a:p>
            <a:pPr marL="174625" lvl="1" indent="-174625" algn="just"/>
            <a:r>
              <a:rPr lang="en-US" dirty="0" smtClean="0"/>
              <a:t>The Electric Power Research Institute (EPRI) published the initial results from the development of UCA 1.0 in 1991.</a:t>
            </a:r>
            <a:endParaRPr lang="en-US" sz="2000" dirty="0" smtClean="0"/>
          </a:p>
          <a:p>
            <a:pPr marL="0" lvl="1" indent="0" algn="just">
              <a:buNone/>
            </a:pPr>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 (MMS: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600"/>
    </mc:Choice>
    <mc:Fallback xmlns="">
      <p:transition spd="slow" advTm="5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a:p>
          <a:p>
            <a:pPr marL="227013" lvl="1" indent="-227013" algn="just"/>
            <a:r>
              <a:rPr lang="en-US" dirty="0" smtClean="0"/>
              <a:t>ICCP grew out of the work of UCA 1.0.</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625"/>
    </mc:Choice>
    <mc:Fallback xmlns="">
      <p:transition spd="slow" advTm="5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62"/>
    </mc:Choice>
    <mc:Fallback xmlns="">
      <p:transition spd="slow" advTm="30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579"/>
    </mc:Choice>
    <mc:Fallback xmlns="">
      <p:transition spd="slow" advTm="89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4"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711"/>
    </mc:Choice>
    <mc:Fallback xmlns="">
      <p:transition spd="slow" advTm="2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fontScale="77500" lnSpcReduction="20000"/>
          </a:bodyPr>
          <a:lstStyle/>
          <a:p>
            <a:pPr algn="just"/>
            <a:r>
              <a:rPr lang="en-US" dirty="0" smtClean="0"/>
              <a:t>The IEC </a:t>
            </a:r>
            <a:r>
              <a:rPr lang="en-US" dirty="0"/>
              <a:t>61850 standard is the first of an emerging approach to networkable, object-oriented SCADA protocols based on work started in the mid-1980’s by the Electric Power Research Institute (EPRI) which became known as </a:t>
            </a:r>
            <a:r>
              <a:rPr lang="en-US" dirty="0" smtClean="0"/>
              <a:t>UCA.</a:t>
            </a:r>
          </a:p>
          <a:p>
            <a:pPr algn="just"/>
            <a:endParaRPr lang="en-US" dirty="0"/>
          </a:p>
          <a:p>
            <a:pPr algn="just"/>
            <a:r>
              <a:rPr lang="en-US" dirty="0" smtClean="0"/>
              <a:t>IEC 61850 is a superset of UCA 2.0, i.e., it contains almost all the UCA 2.0 specification and many other additional features.</a:t>
            </a:r>
          </a:p>
          <a:p>
            <a:pPr algn="just"/>
            <a:endParaRPr lang="en-US" dirty="0" smtClean="0"/>
          </a:p>
          <a:p>
            <a:pPr algn="just"/>
            <a:r>
              <a:rPr lang="en-US" dirty="0" smtClean="0"/>
              <a:t>IEC 61850 will provide interoperability between the IEDs for protection, control,  monitoring, and automation in substations.</a:t>
            </a:r>
          </a:p>
          <a:p>
            <a:pPr algn="just"/>
            <a:endParaRPr lang="en-US" dirty="0" smtClean="0"/>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731"/>
    </mc:Choice>
    <mc:Fallback xmlns="">
      <p:transition spd="slow" advTm="13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4"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Instead of dividing data into I/O types likes digital input data, analog input data, etc as is the case with DNP 3.0 , IEC 61850 divides the data into logical groupings such as protection data, switchgear data (shown in picture above)</a:t>
            </a: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136"/>
    </mc:Choice>
    <mc:Fallback xmlns="">
      <p:transition spd="slow" advTm="6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Substation Automation and Cyber Security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027" name="Picture 3" descr="C:\Users\d3p313\AppData\Local\Microsoft\Windows\Temporary Internet Files\Content.IE5\VSCB80TW\MP900438776[1].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Pateros\IMG_0271.JPG"/>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6057"/>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Autofit/>
          </a:bodyPr>
          <a:lstStyle/>
          <a:p>
            <a:r>
              <a:rPr lang="en-US" sz="1800" b="1" dirty="0" smtClean="0"/>
              <a:t>Cyber Security</a:t>
            </a:r>
            <a:r>
              <a:rPr lang="en-US" sz="1800" dirty="0" smtClean="0"/>
              <a:t>: Security from threats conveyed by computer or computer terminals, also the protection of other physical assets from modification or damage from accidental or malicious misuse of computer based control facilities.</a:t>
            </a:r>
          </a:p>
          <a:p>
            <a:endParaRPr lang="en-US" sz="1800" dirty="0" smtClean="0"/>
          </a:p>
          <a:p>
            <a:r>
              <a:rPr lang="en-US" sz="1800" b="1" dirty="0"/>
              <a:t>Firewal</a:t>
            </a:r>
            <a:r>
              <a:rPr lang="en-US" sz="1800" dirty="0"/>
              <a:t>l: A device that implements security policies to keep a network safe from unwanted data traffic   </a:t>
            </a:r>
            <a:endParaRPr lang="en-US" sz="1800" dirty="0" smtClean="0"/>
          </a:p>
          <a:p>
            <a:endParaRPr lang="en-US" sz="1800" b="1" dirty="0" smtClean="0"/>
          </a:p>
          <a:p>
            <a:r>
              <a:rPr lang="en-US" sz="1800" b="1" dirty="0" smtClean="0"/>
              <a:t>Protocol</a:t>
            </a:r>
            <a:r>
              <a:rPr lang="en-US" sz="1800" dirty="0"/>
              <a:t>: A formal set of conventions governing the relative timing of message exchange between two communication terminals</a:t>
            </a:r>
            <a:r>
              <a:rPr lang="en-US" sz="1800" dirty="0" smtClean="0"/>
              <a:t>.</a:t>
            </a:r>
          </a:p>
          <a:p>
            <a:endParaRPr lang="en-US" sz="1800" b="1" dirty="0" smtClean="0"/>
          </a:p>
          <a:p>
            <a:r>
              <a:rPr lang="en-US" sz="1800" b="1" dirty="0" smtClean="0"/>
              <a:t>Password</a:t>
            </a:r>
            <a:r>
              <a:rPr lang="en-US" sz="1800" dirty="0" smtClean="0"/>
              <a:t>: A password is a sequence of characters that one must input to gain access to a file, application or computer system.</a:t>
            </a:r>
          </a:p>
          <a:p>
            <a:endParaRPr lang="en-US" sz="1800" b="1" dirty="0" smtClean="0"/>
          </a:p>
          <a:p>
            <a:r>
              <a:rPr lang="en-US" sz="1800" b="1" dirty="0" smtClean="0"/>
              <a:t>Remote </a:t>
            </a:r>
            <a:r>
              <a:rPr lang="en-US" sz="1800" b="1" dirty="0"/>
              <a:t>access</a:t>
            </a:r>
            <a:r>
              <a:rPr lang="en-US" sz="1800" dirty="0"/>
              <a:t>: Access to the control system or IED by a user whose operation terminal is not directly connected to the control system or IED. </a:t>
            </a: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722"/>
    </mc:Choice>
    <mc:Fallback xmlns="">
      <p:transition spd="slow" advTm="30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endParaRPr lang="en-US" sz="2000" dirty="0" smtClean="0"/>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endParaRPr lang="en-US" sz="2000" dirty="0" smtClean="0"/>
          </a:p>
          <a:p>
            <a:pPr algn="just"/>
            <a:r>
              <a:rPr lang="en-US" sz="2000" dirty="0" smtClean="0"/>
              <a:t>Open Protocols: The communication protocols most frequently used in substations are very well known.</a:t>
            </a:r>
          </a:p>
          <a:p>
            <a:pPr algn="just"/>
            <a:endParaRPr lang="en-US" sz="2000" dirty="0" smtClean="0"/>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416"/>
    </mc:Choice>
    <mc:Fallback xmlns="">
      <p:transition spd="slow" advTm="26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5 </a:t>
            </a:r>
            <a:r>
              <a:rPr lang="en-US" dirty="0" smtClean="0"/>
              <a:t>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76</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31476605"/>
      </p:ext>
    </p:extLst>
  </p:cSld>
  <p:clrMapOvr>
    <a:masterClrMapping/>
  </p:clrMapOvr>
  <mc:AlternateContent xmlns:mc="http://schemas.openxmlformats.org/markup-compatibility/2006" xmlns:p14="http://schemas.microsoft.com/office/powerpoint/2010/main">
    <mc:Choice Requires="p14">
      <p:transition spd="slow" p14:dur="2000" advTm="4428"/>
    </mc:Choice>
    <mc:Fallback xmlns="">
      <p:transition spd="slow" advTm="4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242730"/>
      </p:ext>
    </p:extLst>
  </p:cSld>
  <p:clrMapOvr>
    <a:masterClrMapping/>
  </p:clrMapOvr>
  <mc:AlternateContent xmlns:mc="http://schemas.openxmlformats.org/markup-compatibility/2006" xmlns:p14="http://schemas.microsoft.com/office/powerpoint/2010/main">
    <mc:Choice Requires="p14">
      <p:transition spd="slow" p14:dur="2000" advTm="103012"/>
    </mc:Choice>
    <mc:Fallback xmlns="">
      <p:transition spd="slow" advTm="103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202"/>
    </mc:Choice>
    <mc:Fallback xmlns="">
      <p:transition spd="slow" advTm="13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13507</TotalTime>
  <Words>5468</Words>
  <Application>Microsoft Office PowerPoint</Application>
  <PresentationFormat>On-screen Show (4:3)</PresentationFormat>
  <Paragraphs>649</Paragraphs>
  <Slides>77</Slides>
  <Notes>0</Notes>
  <HiddenSlides>0</HiddenSlides>
  <MMClips>75</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Supervisory Control and Data Acquisition (SCADA) </vt:lpstr>
      <vt:lpstr>Supervisory Control and Data Acquisition (SCADA)</vt:lpstr>
      <vt:lpstr>SCADA Transport Medium</vt:lpstr>
      <vt:lpstr>Advanced Radio Data Information Service (ARDIS)</vt:lpstr>
      <vt:lpstr>Plain Old Telephone Service (POTS)</vt:lpstr>
      <vt:lpstr>Wireless Telephone Service</vt:lpstr>
      <vt:lpstr>Cellular Digital Packet Data (CDPD)</vt:lpstr>
      <vt:lpstr>Telephone Lines: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Part 4: Substation Automation and Cyber Security</vt:lpstr>
      <vt:lpstr>Cyber Security Terminology</vt:lpstr>
      <vt:lpstr>General Cyber Security Concerns</vt:lpstr>
      <vt:lpstr>Module 5 Concluding Comments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747</cp:revision>
  <dcterms:created xsi:type="dcterms:W3CDTF">2006-08-16T00:00:00Z</dcterms:created>
  <dcterms:modified xsi:type="dcterms:W3CDTF">2012-01-14T20:25:44Z</dcterms:modified>
</cp:coreProperties>
</file>